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5" r:id="rId4"/>
    <p:sldId id="274" r:id="rId5"/>
    <p:sldId id="258" r:id="rId6"/>
    <p:sldId id="260" r:id="rId7"/>
    <p:sldId id="277" r:id="rId8"/>
    <p:sldId id="265" r:id="rId9"/>
    <p:sldId id="266" r:id="rId10"/>
    <p:sldId id="276" r:id="rId11"/>
    <p:sldId id="270" r:id="rId12"/>
    <p:sldId id="269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0B97A-D2A5-421D-9FF3-0BADFF1C55EF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7BD91-2471-46F2-A4B6-BD551B886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9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C873-CCC0-48AC-8000-4FBA3E66B252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21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3049-2B07-4A1B-A7AA-5D60D645A64D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72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7295-2481-4472-9BBF-F4B280A1D62E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713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19F-6D8F-435F-92A6-A5F03CD6D821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83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0B38-26D7-47E9-B319-19251F65B942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0122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340-5377-4BAD-B487-56BF467E20D4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68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C2AE-1382-473F-AD60-6C9F7983D4F0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18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DC2D-F0E7-4397-A281-6D2C95F0039C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C172-D735-46D7-9E6E-64767975C52F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53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8C03-17BC-4C6A-A7C7-16F7B4CAFBD8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08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1A65-143B-4143-BAC9-F0422D7B26ED}" type="datetime1">
              <a:rPr lang="ru-RU" smtClean="0"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6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29E-B6AF-4B8B-8C35-234E0C092284}" type="datetime1">
              <a:rPr lang="ru-RU" smtClean="0"/>
              <a:t>14.01.2021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36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A59-129C-45A9-9788-DF5DE40F0062}" type="datetime1">
              <a:rPr lang="ru-RU" smtClean="0"/>
              <a:t>14.01.2021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09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8C01-D655-432B-AEB9-67A70DE0BADC}" type="datetime1">
              <a:rPr lang="ru-RU" smtClean="0"/>
              <a:t>14.01.2021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14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A06D-7CBE-40B3-8795-CDD4595E2A5A}" type="datetime1">
              <a:rPr lang="ru-RU" smtClean="0"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0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37FA-E857-4FCA-843B-5CB1720E85C4}" type="datetime1">
              <a:rPr lang="ru-RU" smtClean="0"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66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0CE1-02F3-485F-8717-46BA9D3C88DD}" type="datetime1">
              <a:rPr lang="ru-RU" smtClean="0"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A8886C-FFEA-42EB-8110-A273C7BFA6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09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883" y="497149"/>
            <a:ext cx="9614517" cy="565507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Бакалавриат</a:t>
            </a: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по направлению подготовки</a:t>
            </a: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b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  <a:t>38.03.02</a:t>
            </a:r>
            <a:b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  <a:t>Менеджмент</a:t>
            </a:r>
          </a:p>
        </p:txBody>
      </p:sp>
    </p:spTree>
    <p:extLst>
      <p:ext uri="{BB962C8B-B14F-4D97-AF65-F5344CB8AC3E}">
        <p14:creationId xmlns:p14="http://schemas.microsoft.com/office/powerpoint/2010/main" val="3252693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574" y="1154097"/>
            <a:ext cx="94229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buClr>
                <a:srgbClr val="FF0000"/>
              </a:buClr>
              <a:buSzPct val="120000"/>
              <a:buFont typeface="Wingdings" pitchFamily="2" charset="2"/>
              <a:buChar char="Ø"/>
            </a:pPr>
            <a:r>
              <a:rPr lang="ru-RU" sz="3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Срок начала приема документов – 18 июня 2021 года</a:t>
            </a:r>
          </a:p>
          <a:p>
            <a:pPr algn="just">
              <a:buClr>
                <a:srgbClr val="FF0000"/>
              </a:buClr>
              <a:buSzPct val="120000"/>
            </a:pPr>
            <a:endParaRPr lang="ru-RU" sz="36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rgbClr val="FF0000"/>
              </a:buClr>
              <a:buSzPct val="120000"/>
              <a:buFont typeface="Wingdings" pitchFamily="2" charset="2"/>
              <a:buChar char="Ø"/>
            </a:pPr>
            <a:r>
              <a:rPr lang="ru-RU" sz="3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Срок завершения приема документов – 21 августа 2021 года</a:t>
            </a:r>
          </a:p>
          <a:p>
            <a:pPr algn="just">
              <a:buClr>
                <a:srgbClr val="FF0000"/>
              </a:buClr>
              <a:buSzPct val="120000"/>
            </a:pPr>
            <a:endParaRPr lang="ru-RU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-457200" algn="just">
              <a:buClr>
                <a:srgbClr val="FF0000"/>
              </a:buClr>
              <a:buSzPct val="120000"/>
              <a:buFont typeface="Wingdings" pitchFamily="2" charset="2"/>
              <a:buChar char="Ø"/>
            </a:pPr>
            <a:r>
              <a:rPr lang="ru-RU" sz="3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Срок завершения вступительных испытаний (</a:t>
            </a:r>
            <a:r>
              <a:rPr lang="ru-RU" sz="3600" dirty="0" err="1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политестов</a:t>
            </a:r>
            <a:r>
              <a:rPr lang="ru-RU" sz="3600" dirty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), проводимых университетом – 22 августа 2021 года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7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623" y="443883"/>
            <a:ext cx="8611341" cy="5983550"/>
          </a:xfrm>
        </p:spPr>
        <p:txBody>
          <a:bodyPr/>
          <a:lstStyle/>
          <a:p>
            <a:pPr algn="l"/>
            <a:r>
              <a:rPr lang="ru-RU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Политест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вид тестирования для поступления в магистратуру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 48 вопросов (по 12 на каждую дисциплину) 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Политест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включает: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Иностранный язык</a:t>
            </a:r>
            <a:br>
              <a:rPr lang="ru-RU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технологии в экономике Экономическая теория - Микроэкономика Экономическая теория - Макроэкономика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634" y="1143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Для поступления в магистратуру необходимо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8888" y="1802167"/>
            <a:ext cx="8395113" cy="3888419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  <a:ea typeface="+mj-ea"/>
                <a:cs typeface="+mj-cs"/>
              </a:rPr>
              <a:t>подать документы в УГАТУ</a:t>
            </a:r>
          </a:p>
          <a:p>
            <a:pPr marL="0" indent="0">
              <a:buNone/>
            </a:pPr>
            <a:endParaRPr lang="ru-RU" sz="3200" dirty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ru-RU" sz="3200" dirty="0">
                <a:solidFill>
                  <a:srgbClr val="0070C0"/>
                </a:solidFill>
                <a:ea typeface="+mj-ea"/>
                <a:cs typeface="+mj-cs"/>
              </a:rPr>
              <a:t>сдать </a:t>
            </a:r>
            <a:r>
              <a:rPr lang="ru-RU" sz="3200" dirty="0" err="1">
                <a:solidFill>
                  <a:srgbClr val="0070C0"/>
                </a:solidFill>
                <a:ea typeface="+mj-ea"/>
                <a:cs typeface="+mj-cs"/>
              </a:rPr>
              <a:t>политест</a:t>
            </a:r>
            <a:r>
              <a:rPr lang="ru-RU" sz="3200" dirty="0">
                <a:solidFill>
                  <a:srgbClr val="0070C0"/>
                </a:solidFill>
                <a:ea typeface="+mj-ea"/>
                <a:cs typeface="+mj-cs"/>
              </a:rPr>
              <a:t> (необходимо набрать не менее 17 баллов из 100)</a:t>
            </a:r>
          </a:p>
          <a:p>
            <a:pPr marL="0" indent="0">
              <a:buNone/>
            </a:pPr>
            <a:endParaRPr lang="ru-RU" sz="3200" dirty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ru-RU" sz="3200" dirty="0">
                <a:solidFill>
                  <a:srgbClr val="0070C0"/>
                </a:solidFill>
                <a:ea typeface="+mj-ea"/>
                <a:cs typeface="+mj-cs"/>
              </a:rPr>
              <a:t>оплатить обучение в первом семестре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27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09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  <a:t>Срок обучения</a:t>
            </a:r>
            <a:b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  <a:t>в магистратуре </a:t>
            </a:r>
            <a:b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641601"/>
            <a:ext cx="4184035" cy="2906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Очная форма</a:t>
            </a:r>
          </a:p>
          <a:p>
            <a:pPr marL="0" indent="0" algn="ctr">
              <a:buNone/>
            </a:pPr>
            <a:endParaRPr lang="ru-RU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2 года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2641600"/>
            <a:ext cx="4184034" cy="26850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Заочная форма</a:t>
            </a:r>
          </a:p>
          <a:p>
            <a:pPr marL="0" indent="0" algn="ctr">
              <a:buNone/>
            </a:pPr>
            <a:endParaRPr lang="ru-RU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2,5 года</a:t>
            </a:r>
          </a:p>
        </p:txBody>
      </p:sp>
    </p:spTree>
    <p:extLst>
      <p:ext uri="{BB962C8B-B14F-4D97-AF65-F5344CB8AC3E}">
        <p14:creationId xmlns:p14="http://schemas.microsoft.com/office/powerpoint/2010/main" val="88846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3987" y="729079"/>
            <a:ext cx="4663019" cy="58137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Профиль</a:t>
            </a:r>
          </a:p>
          <a:p>
            <a:pPr marL="0" indent="0" algn="ctr">
              <a:buNone/>
            </a:pPr>
            <a:endParaRPr lang="ru-RU" sz="32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rgbClr val="00B050"/>
                </a:solidFill>
              </a:rPr>
              <a:t>«Менеджмент организации»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8567" y="729079"/>
            <a:ext cx="4565804" cy="5813763"/>
          </a:xfrm>
          <a:ln>
            <a:solidFill>
              <a:srgbClr val="FF0000"/>
            </a:solidFill>
          </a:ln>
        </p:spPr>
        <p:txBody>
          <a:bodyPr/>
          <a:lstStyle/>
          <a:p>
            <a:pPr marL="0" lvl="0" indent="0" algn="ctr">
              <a:buClr>
                <a:srgbClr val="90C226"/>
              </a:buClr>
              <a:buNone/>
            </a:pPr>
            <a:r>
              <a:rPr lang="ru-RU" sz="4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Профиль</a:t>
            </a:r>
          </a:p>
          <a:p>
            <a:pPr marL="0" lvl="0" indent="0" algn="ctr">
              <a:buClr>
                <a:srgbClr val="90C226"/>
              </a:buClr>
              <a:buNone/>
            </a:pPr>
            <a:endParaRPr lang="ru-RU" sz="3200" b="1" dirty="0">
              <a:solidFill>
                <a:srgbClr val="00B050"/>
              </a:solidFill>
            </a:endParaRPr>
          </a:p>
          <a:p>
            <a:pPr marL="0" lvl="0" indent="0" algn="ctr">
              <a:buClr>
                <a:srgbClr val="90C226"/>
              </a:buClr>
              <a:buNone/>
            </a:pPr>
            <a:r>
              <a:rPr lang="ru-RU" sz="4000" b="1" dirty="0">
                <a:solidFill>
                  <a:srgbClr val="00B050"/>
                </a:solidFill>
              </a:rPr>
              <a:t>«Маркетинг»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3988" y="4109597"/>
            <a:ext cx="4332515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Формы обучения</a:t>
            </a:r>
          </a:p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очная,</a:t>
            </a:r>
          </a:p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очно-заочная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035B738-B581-401B-A6B3-7B48F024D0DA}"/>
              </a:ext>
            </a:extLst>
          </p:cNvPr>
          <p:cNvSpPr/>
          <p:nvPr/>
        </p:nvSpPr>
        <p:spPr>
          <a:xfrm>
            <a:off x="5151512" y="4141117"/>
            <a:ext cx="4565804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Формы обучения</a:t>
            </a:r>
          </a:p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очная,</a:t>
            </a:r>
          </a:p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очно-заочная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8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7047" y="363915"/>
            <a:ext cx="947224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FF0000"/>
              </a:buClr>
              <a:buSzPct val="120000"/>
              <a:buFont typeface="Wingdings" pitchFamily="2" charset="2"/>
              <a:buChar char="Ø"/>
            </a:pPr>
            <a:r>
              <a:rPr lang="ru-RU" sz="3200" dirty="0">
                <a:solidFill>
                  <a:srgbClr val="333333"/>
                </a:solidFill>
                <a:latin typeface="Montserrat"/>
              </a:rPr>
              <a:t>Срок начала приема документов – 18 июня 2021 года</a:t>
            </a:r>
          </a:p>
          <a:p>
            <a:pPr marL="457200" indent="-457200" algn="just">
              <a:buClr>
                <a:srgbClr val="FF0000"/>
              </a:buClr>
              <a:buSzPct val="120000"/>
              <a:buFont typeface="Wingdings" pitchFamily="2" charset="2"/>
              <a:buChar char="Ø"/>
            </a:pPr>
            <a:r>
              <a:rPr lang="ru-RU" sz="3200" dirty="0">
                <a:solidFill>
                  <a:srgbClr val="333333"/>
                </a:solidFill>
                <a:latin typeface="Montserrat"/>
              </a:rPr>
              <a:t>Срок завершения приема документов, необходимых для поступления, от лиц, поступающих на обучение по результатам вступительных испытаний, проводимых университетом самостоятельно – 13 июля 2021 года</a:t>
            </a:r>
            <a:endParaRPr lang="ru-RU" sz="3200" dirty="0"/>
          </a:p>
          <a:p>
            <a:pPr marL="457200" indent="-457200" algn="just">
              <a:buClr>
                <a:srgbClr val="FF0000"/>
              </a:buClr>
              <a:buSzPct val="120000"/>
              <a:buFont typeface="Wingdings" pitchFamily="2" charset="2"/>
              <a:buChar char="Ø"/>
            </a:pPr>
            <a:r>
              <a:rPr lang="ru-RU" sz="3200" dirty="0">
                <a:solidFill>
                  <a:srgbClr val="333333"/>
                </a:solidFill>
                <a:latin typeface="Montserrat"/>
              </a:rPr>
              <a:t>Срок завершения вступительных испытаний, проводимых университетом самостоятельно – 25 июля 2021 года</a:t>
            </a:r>
            <a:endParaRPr lang="ru-RU" sz="3200" dirty="0"/>
          </a:p>
          <a:p>
            <a:pPr marL="457200" indent="-457200" algn="just">
              <a:buClr>
                <a:srgbClr val="FF0000"/>
              </a:buClr>
              <a:buSzPct val="120000"/>
              <a:buFont typeface="Wingdings" pitchFamily="2" charset="2"/>
              <a:buChar char="Ø"/>
            </a:pPr>
            <a:r>
              <a:rPr lang="ru-RU" sz="3200" dirty="0">
                <a:solidFill>
                  <a:srgbClr val="333333"/>
                </a:solidFill>
                <a:latin typeface="Montserrat"/>
              </a:rPr>
              <a:t>Срок завершения приема документов – 17 августа 2021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68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5508" y="344885"/>
            <a:ext cx="93432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Поступающий обязан представить</a:t>
            </a:r>
          </a:p>
          <a:p>
            <a:pPr algn="just"/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0000"/>
              </a:buClr>
              <a:buSzPct val="124000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Документ о среднем общем образовании (школьный </a:t>
            </a:r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аттестат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) </a:t>
            </a:r>
          </a:p>
          <a:p>
            <a:pPr algn="ctr">
              <a:buClr>
                <a:srgbClr val="FF0000"/>
              </a:buClr>
              <a:buSzPct val="124000"/>
            </a:pPr>
            <a:r>
              <a:rPr lang="ru-RU" sz="4000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или</a:t>
            </a:r>
            <a:r>
              <a:rPr lang="ru-RU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Clr>
                <a:srgbClr val="FF0000"/>
              </a:buClr>
              <a:buSzPct val="124000"/>
            </a:pPr>
            <a:r>
              <a:rPr lang="ru-RU" sz="4000" dirty="0">
                <a:latin typeface="Arial" pitchFamily="34" charset="0"/>
                <a:cs typeface="Arial" pitchFamily="34" charset="0"/>
              </a:rPr>
              <a:t>Документ о среднем профессиональном образовании (</a:t>
            </a:r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диплом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среднеспециального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учебного заведения)</a:t>
            </a:r>
          </a:p>
        </p:txBody>
      </p:sp>
    </p:spTree>
    <p:extLst>
      <p:ext uri="{BB962C8B-B14F-4D97-AF65-F5344CB8AC3E}">
        <p14:creationId xmlns:p14="http://schemas.microsoft.com/office/powerpoint/2010/main" val="232911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65100"/>
            <a:ext cx="9530302" cy="6540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chemeClr val="tx1"/>
                </a:solidFill>
                <a:latin typeface="Arial Black" panose="020B0A04020102020204" pitchFamily="34" charset="0"/>
              </a:rPr>
              <a:t>Минимальные баллы ЕГЭ</a:t>
            </a:r>
          </a:p>
          <a:p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4000" dirty="0">
                <a:solidFill>
                  <a:srgbClr val="FF0000"/>
                </a:solidFill>
                <a:latin typeface="Arial Black" panose="020B0A04020102020204" pitchFamily="34" charset="0"/>
              </a:rPr>
              <a:t> Русский язык –</a:t>
            </a:r>
            <a:r>
              <a:rPr lang="ru-RU" sz="40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>
                <a:solidFill>
                  <a:srgbClr val="0070C0"/>
                </a:solidFill>
                <a:latin typeface="Arial Black" panose="020B0A04020102020204" pitchFamily="34" charset="0"/>
              </a:rPr>
              <a:t>40</a:t>
            </a:r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ru-RU" sz="4000" dirty="0">
                <a:solidFill>
                  <a:srgbClr val="FF0000"/>
                </a:solidFill>
                <a:latin typeface="Arial Black" panose="020B0A04020102020204" pitchFamily="34" charset="0"/>
              </a:rPr>
              <a:t> Математика (проф.) – </a:t>
            </a:r>
            <a:r>
              <a:rPr lang="ru-RU" sz="4000" dirty="0">
                <a:solidFill>
                  <a:srgbClr val="0070C0"/>
                </a:solidFill>
                <a:latin typeface="Arial Black" panose="020B0A04020102020204" pitchFamily="34" charset="0"/>
              </a:rPr>
              <a:t>39</a:t>
            </a:r>
          </a:p>
          <a:p>
            <a:r>
              <a:rPr lang="ru-RU" sz="4000" dirty="0">
                <a:solidFill>
                  <a:srgbClr val="FF0000"/>
                </a:solidFill>
                <a:latin typeface="Arial Black" panose="020B0A04020102020204" pitchFamily="34" charset="0"/>
              </a:rPr>
              <a:t> Обществознание – </a:t>
            </a:r>
            <a:r>
              <a:rPr lang="ru-RU" sz="4000" dirty="0">
                <a:solidFill>
                  <a:srgbClr val="0070C0"/>
                </a:solidFill>
                <a:latin typeface="Arial Black" panose="020B0A04020102020204" pitchFamily="34" charset="0"/>
              </a:rPr>
              <a:t>44 или</a:t>
            </a:r>
            <a:endParaRPr lang="ru-RU" sz="4000" dirty="0">
              <a:solidFill>
                <a:srgbClr val="00B05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4000" dirty="0">
                <a:solidFill>
                  <a:srgbClr val="FF0000"/>
                </a:solidFill>
                <a:latin typeface="Arial Black" panose="020B0A04020102020204" pitchFamily="34" charset="0"/>
              </a:rPr>
              <a:t>информатика – </a:t>
            </a:r>
            <a:r>
              <a:rPr lang="ru-RU" sz="4000" dirty="0">
                <a:solidFill>
                  <a:srgbClr val="0070C0"/>
                </a:solidFill>
                <a:latin typeface="Arial Black" panose="020B0A04020102020204" pitchFamily="34" charset="0"/>
              </a:rPr>
              <a:t>44</a:t>
            </a: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Arial Black" panose="020B0A04020102020204" pitchFamily="34" charset="0"/>
              </a:rPr>
              <a:t>Минимальные баллы необходимы для того, чтобы у абитуриента приняли документы для поступления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229013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634" y="1143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Для обучения на платной основе (очное) абитуриенту необходимо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5100"/>
            <a:ext cx="8596668" cy="490355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  <a:ea typeface="+mj-ea"/>
                <a:cs typeface="+mj-cs"/>
              </a:rPr>
              <a:t> набрать минимальные баллы ЕГЭ или на вступительном тестировании в УГАТУ </a:t>
            </a:r>
            <a:r>
              <a:rPr lang="ru-RU" sz="3200" dirty="0">
                <a:solidFill>
                  <a:schemeClr val="tx1"/>
                </a:solidFill>
                <a:ea typeface="+mj-ea"/>
                <a:cs typeface="+mj-cs"/>
              </a:rPr>
              <a:t>(для лиц, имеющих диплом о </a:t>
            </a:r>
            <a:r>
              <a:rPr lang="ru-RU" sz="3200" dirty="0" err="1">
                <a:solidFill>
                  <a:schemeClr val="tx1"/>
                </a:solidFill>
                <a:ea typeface="+mj-ea"/>
                <a:cs typeface="+mj-cs"/>
              </a:rPr>
              <a:t>среднеспециальном</a:t>
            </a:r>
            <a:r>
              <a:rPr lang="ru-RU" sz="3200" dirty="0">
                <a:solidFill>
                  <a:schemeClr val="tx1"/>
                </a:solidFill>
                <a:ea typeface="+mj-ea"/>
                <a:cs typeface="+mj-cs"/>
              </a:rPr>
              <a:t> образовании)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ea typeface="+mj-ea"/>
              <a:cs typeface="+mj-cs"/>
            </a:endParaRPr>
          </a:p>
          <a:p>
            <a:r>
              <a:rPr lang="ru-RU" sz="3200" dirty="0">
                <a:solidFill>
                  <a:srgbClr val="0070C0"/>
                </a:solidFill>
                <a:ea typeface="+mj-ea"/>
                <a:cs typeface="+mj-cs"/>
              </a:rPr>
              <a:t> подать документы в УГАТУ</a:t>
            </a:r>
          </a:p>
          <a:p>
            <a:endParaRPr lang="ru-RU" sz="3200" dirty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ru-RU" sz="3200" dirty="0">
                <a:solidFill>
                  <a:srgbClr val="0070C0"/>
                </a:solidFill>
                <a:ea typeface="+mj-ea"/>
                <a:cs typeface="+mj-cs"/>
              </a:rPr>
              <a:t> оплатить обучение в первом семестре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4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09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  <a:t>Срок обучения</a:t>
            </a:r>
            <a:b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  <a:t>в бакалавриате </a:t>
            </a:r>
            <a:b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641600"/>
            <a:ext cx="4184035" cy="4114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Очная форма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4 года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1369" y="2641600"/>
            <a:ext cx="4954659" cy="4216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Очно-заочная форма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2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5 лет</a:t>
            </a:r>
          </a:p>
        </p:txBody>
      </p:sp>
    </p:spTree>
    <p:extLst>
      <p:ext uri="{BB962C8B-B14F-4D97-AF65-F5344CB8AC3E}">
        <p14:creationId xmlns:p14="http://schemas.microsoft.com/office/powerpoint/2010/main" val="421196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0400" y="807867"/>
            <a:ext cx="9397999" cy="509578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Магистратура</a:t>
            </a:r>
            <a:b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по направлению подготовки </a:t>
            </a:r>
            <a:b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  <a:t>38.04.02</a:t>
            </a:r>
            <a:b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B050"/>
                </a:solidFill>
                <a:latin typeface="Arial Black" panose="020B0A04020102020204" pitchFamily="34" charset="0"/>
              </a:rPr>
              <a:t>Менеджмент</a:t>
            </a:r>
          </a:p>
        </p:txBody>
      </p:sp>
    </p:spTree>
    <p:extLst>
      <p:ext uri="{BB962C8B-B14F-4D97-AF65-F5344CB8AC3E}">
        <p14:creationId xmlns:p14="http://schemas.microsoft.com/office/powerpoint/2010/main" val="363547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5208" y="773469"/>
            <a:ext cx="9747681" cy="5831518"/>
          </a:xfrm>
          <a:ln>
            <a:solidFill>
              <a:srgbClr val="FF0000"/>
            </a:solidFill>
          </a:ln>
        </p:spPr>
        <p:txBody>
          <a:bodyPr/>
          <a:lstStyle/>
          <a:p>
            <a:pPr marL="0" lvl="0" indent="0" algn="ctr">
              <a:buClr>
                <a:srgbClr val="90C226"/>
              </a:buClr>
              <a:buNone/>
            </a:pPr>
            <a:r>
              <a:rPr lang="ru-RU" sz="4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Магистерская программа</a:t>
            </a:r>
          </a:p>
          <a:p>
            <a:pPr marL="0" lvl="0" indent="0" algn="ctr">
              <a:buClr>
                <a:srgbClr val="90C226"/>
              </a:buClr>
              <a:buNone/>
            </a:pPr>
            <a:endParaRPr lang="ru-RU" sz="3200" b="1" dirty="0">
              <a:solidFill>
                <a:srgbClr val="00B050"/>
              </a:solidFill>
            </a:endParaRPr>
          </a:p>
          <a:p>
            <a:pPr marL="0" lvl="0" indent="0" algn="ctr">
              <a:buClr>
                <a:srgbClr val="90C226"/>
              </a:buClr>
              <a:buNone/>
            </a:pPr>
            <a:r>
              <a:rPr lang="ru-RU" sz="4400" b="1" dirty="0">
                <a:solidFill>
                  <a:srgbClr val="00B050"/>
                </a:solidFill>
                <a:latin typeface="Arial Black" pitchFamily="34" charset="0"/>
              </a:rPr>
              <a:t>Стратегическое маркетинговое управление</a:t>
            </a:r>
          </a:p>
          <a:p>
            <a:pPr marL="0" lvl="0" indent="0" algn="ctr">
              <a:buClr>
                <a:srgbClr val="90C226"/>
              </a:buClr>
              <a:buNone/>
            </a:pPr>
            <a:endParaRPr lang="ru-RU" sz="4400" b="1" dirty="0">
              <a:solidFill>
                <a:srgbClr val="00B050"/>
              </a:solidFill>
              <a:latin typeface="Arial Black" pitchFamily="34" charset="0"/>
            </a:endParaRPr>
          </a:p>
          <a:p>
            <a:pPr marL="0" lvl="0" indent="0" algn="ctr">
              <a:buClr>
                <a:srgbClr val="90C226"/>
              </a:buClr>
              <a:buNone/>
            </a:pP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</a:rPr>
              <a:t>Формы обучения</a:t>
            </a:r>
          </a:p>
          <a:p>
            <a:pPr marL="0" lvl="0" indent="0" algn="ctr">
              <a:buClr>
                <a:srgbClr val="90C226"/>
              </a:buClr>
              <a:buNone/>
            </a:pP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очная</a:t>
            </a:r>
          </a:p>
          <a:p>
            <a:pPr marL="0" lvl="0" indent="0" algn="ctr">
              <a:buClr>
                <a:srgbClr val="90C226"/>
              </a:buClr>
              <a:buNone/>
            </a:pPr>
            <a:r>
              <a:rPr lang="ru-RU" sz="3200" b="1" dirty="0">
                <a:solidFill>
                  <a:srgbClr val="0070C0"/>
                </a:solidFill>
                <a:latin typeface="Arial Black" pitchFamily="34" charset="0"/>
              </a:rPr>
              <a:t>заочная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633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837</TotalTime>
  <Words>337</Words>
  <Application>Microsoft Office PowerPoint</Application>
  <PresentationFormat>Широкоэкранный</PresentationFormat>
  <Paragraphs>73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Montserrat</vt:lpstr>
      <vt:lpstr>Trebuchet MS</vt:lpstr>
      <vt:lpstr>Wingdings</vt:lpstr>
      <vt:lpstr>Wingdings 3</vt:lpstr>
      <vt:lpstr>Аспект</vt:lpstr>
      <vt:lpstr>Бакалавриат по направлению подготовки  38.03.02 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обучения на платной основе (очное) абитуриенту необходимо</vt:lpstr>
      <vt:lpstr>Срок обучения в бакалавриате  </vt:lpstr>
      <vt:lpstr>Магистратура по направлению подготовки  38.04.02 Менеджмент</vt:lpstr>
      <vt:lpstr>Презентация PowerPoint</vt:lpstr>
      <vt:lpstr>Презентация PowerPoint</vt:lpstr>
      <vt:lpstr>Политест – вид тестирования для поступления в магистратуру  Включает 48 вопросов (по 12 на каждую дисциплину)   Политест включает:   Иностранный язык Информационные технологии в экономике Экономическая теория - Микроэкономика Экономическая теория - Макроэкономика</vt:lpstr>
      <vt:lpstr>Для поступления в магистратуру необходимо</vt:lpstr>
      <vt:lpstr>Срок обучения в магистратуре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  38.03.02</dc:title>
  <dc:creator>User</dc:creator>
  <cp:lastModifiedBy>Игорь Рувенный</cp:lastModifiedBy>
  <cp:revision>66</cp:revision>
  <dcterms:created xsi:type="dcterms:W3CDTF">2020-07-07T10:35:12Z</dcterms:created>
  <dcterms:modified xsi:type="dcterms:W3CDTF">2021-01-14T17:05:08Z</dcterms:modified>
</cp:coreProperties>
</file>